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128" autoAdjust="0"/>
  </p:normalViewPr>
  <p:slideViewPr>
    <p:cSldViewPr snapToGrid="0">
      <p:cViewPr varScale="1">
        <p:scale>
          <a:sx n="38" d="100"/>
          <a:sy n="38" d="100"/>
        </p:scale>
        <p:origin x="23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4F2F8-DD43-4710-8961-F1D66EE0816C}" type="datetimeFigureOut">
              <a:rPr lang="en-GB" smtClean="0"/>
              <a:t>14/11/2023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99677-FC9E-4AC6-BC95-44946BCE8513}" type="slidenum">
              <a:rPr lang="en-GB" smtClean="0"/>
              <a:t>‹#›</a:t>
            </a:fld>
            <a:endParaRPr lang="en-GB"/>
          </a:p>
        </p:txBody>
      </p:sp>
    </p:spTree>
    <p:extLst>
      <p:ext uri="{BB962C8B-B14F-4D97-AF65-F5344CB8AC3E}">
        <p14:creationId xmlns:p14="http://schemas.microsoft.com/office/powerpoint/2010/main" val="130283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Image</a:t>
            </a:r>
            <a:r>
              <a:rPr lang="en-US" i="0" baseline="0" dirty="0" smtClean="0"/>
              <a:t> shows A group portrait of Jorge Humberto Chan and his mentees</a:t>
            </a:r>
            <a:r>
              <a:rPr lang="en-US" i="0" dirty="0" smtClean="0"/>
              <a: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Established in 1997, </a:t>
            </a:r>
            <a:r>
              <a:rPr lang="en-GB" sz="1200" kern="1200" dirty="0" err="1" smtClean="0">
                <a:solidFill>
                  <a:schemeClr val="tx1"/>
                </a:solidFill>
                <a:effectLst/>
                <a:latin typeface="+mn-lt"/>
                <a:ea typeface="+mn-ea"/>
                <a:cs typeface="+mn-cs"/>
              </a:rPr>
              <a:t>Sociedad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Cooperativa</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Responsabilidad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Limitada</a:t>
            </a:r>
            <a:r>
              <a:rPr lang="en-GB" sz="1200" kern="1200" dirty="0" smtClean="0">
                <a:solidFill>
                  <a:schemeClr val="tx1"/>
                </a:solidFill>
                <a:effectLst/>
                <a:latin typeface="+mn-lt"/>
                <a:ea typeface="+mn-ea"/>
                <a:cs typeface="+mn-cs"/>
              </a:rPr>
              <a:t> (EDUCE) is a co-operative dedicated to the production and export of Fairtrade honey. Today, EDUCE represents the voices and interests of 800 beekeepers in 40 co-operatives, across three states of the Yucatan Peninsula of Mexico. This area is known for its production of high-quality honey, particularly from the </a:t>
            </a:r>
            <a:r>
              <a:rPr lang="en-GB" sz="1200" kern="1200" dirty="0" err="1" smtClean="0">
                <a:solidFill>
                  <a:schemeClr val="tx1"/>
                </a:solidFill>
                <a:effectLst/>
                <a:latin typeface="+mn-lt"/>
                <a:ea typeface="+mn-ea"/>
                <a:cs typeface="+mn-cs"/>
              </a:rPr>
              <a:t>Melipona</a:t>
            </a:r>
            <a:r>
              <a:rPr lang="en-GB" sz="1200" kern="1200" dirty="0" smtClean="0">
                <a:solidFill>
                  <a:schemeClr val="tx1"/>
                </a:solidFill>
                <a:effectLst/>
                <a:latin typeface="+mn-lt"/>
                <a:ea typeface="+mn-ea"/>
                <a:cs typeface="+mn-cs"/>
              </a:rPr>
              <a:t> bee, which is native to the region. These bees are stingless and are known for their unique honey, which is prized for its medicinal properties and distinct flavour.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Mayan communities, bees and honey have always been sacred. The honey produced in the region is harvested using traditional methods, which involve using small wooden boxes called “</a:t>
            </a:r>
            <a:r>
              <a:rPr lang="en-GB" sz="1200" kern="1200" dirty="0" err="1" smtClean="0">
                <a:solidFill>
                  <a:schemeClr val="tx1"/>
                </a:solidFill>
                <a:effectLst/>
                <a:latin typeface="+mn-lt"/>
                <a:ea typeface="+mn-ea"/>
                <a:cs typeface="+mn-cs"/>
              </a:rPr>
              <a:t>cajas</a:t>
            </a:r>
            <a:r>
              <a:rPr lang="en-GB" sz="1200" kern="1200" dirty="0" smtClean="0">
                <a:solidFill>
                  <a:schemeClr val="tx1"/>
                </a:solidFill>
                <a:effectLst/>
                <a:latin typeface="+mn-lt"/>
                <a:ea typeface="+mn-ea"/>
                <a:cs typeface="+mn-cs"/>
              </a:rPr>
              <a:t>” to house the bees and collect the honey. The </a:t>
            </a:r>
            <a:r>
              <a:rPr lang="en-GB" sz="1200" kern="1200" dirty="0" err="1" smtClean="0">
                <a:solidFill>
                  <a:schemeClr val="tx1"/>
                </a:solidFill>
                <a:effectLst/>
                <a:latin typeface="+mn-lt"/>
                <a:ea typeface="+mn-ea"/>
                <a:cs typeface="+mn-cs"/>
              </a:rPr>
              <a:t>cajas</a:t>
            </a:r>
            <a:r>
              <a:rPr lang="en-GB" sz="1200" kern="1200" dirty="0" smtClean="0">
                <a:solidFill>
                  <a:schemeClr val="tx1"/>
                </a:solidFill>
                <a:effectLst/>
                <a:latin typeface="+mn-lt"/>
                <a:ea typeface="+mn-ea"/>
                <a:cs typeface="+mn-cs"/>
              </a:rPr>
              <a:t>  are placed in areas with abundant flowering plants, and the bees are left to forage and produce honey at their own pace. Once the honey is ready it is extracted using simple tools and techniques with minimal disruption to the bees and their habitat.</a:t>
            </a:r>
          </a:p>
          <a:p>
            <a:r>
              <a:rPr lang="en-GB" sz="1200" kern="1200" dirty="0" smtClean="0">
                <a:solidFill>
                  <a:schemeClr val="tx1"/>
                </a:solidFill>
                <a:effectLst/>
                <a:latin typeface="+mn-lt"/>
                <a:ea typeface="+mn-ea"/>
                <a:cs typeface="+mn-cs"/>
              </a:rPr>
              <a:t> </a:t>
            </a:r>
            <a:endParaRPr lang="en-US" i="0" dirty="0" smtClean="0"/>
          </a:p>
          <a:p>
            <a:r>
              <a:rPr lang="en-US" i="0" dirty="0" smtClean="0"/>
              <a:t>EDUCE first became a Shared Interest customer in 2002 when they received a loan to </a:t>
            </a:r>
            <a:r>
              <a:rPr lang="en-US" i="0" dirty="0" err="1" smtClean="0"/>
              <a:t>prefinance</a:t>
            </a:r>
            <a:r>
              <a:rPr lang="en-US" i="0" dirty="0" smtClean="0"/>
              <a:t> honey orders; they held this first facility until 2005. In 2015, we re-established contact with EDUCE and in 2016 they became a customer for the second time, receiving loans to </a:t>
            </a:r>
            <a:r>
              <a:rPr lang="en-US" i="0" dirty="0" err="1" smtClean="0"/>
              <a:t>prefinance</a:t>
            </a:r>
            <a:r>
              <a:rPr lang="en-US" i="0" dirty="0" smtClean="0"/>
              <a:t> their honey harvest. </a:t>
            </a:r>
          </a:p>
          <a:p>
            <a:endParaRPr lang="en-US" i="0" dirty="0" smtClean="0"/>
          </a:p>
          <a:p>
            <a:r>
              <a:rPr lang="en-US" i="0" dirty="0" smtClean="0"/>
              <a:t>EDUCE currently </a:t>
            </a:r>
            <a:r>
              <a:rPr lang="en-US" i="0" dirty="0" err="1" smtClean="0"/>
              <a:t>utilise</a:t>
            </a:r>
            <a:r>
              <a:rPr lang="en-US" i="0" dirty="0" smtClean="0"/>
              <a:t> the finance from Shared Interest to build stocks of honey and to </a:t>
            </a:r>
            <a:r>
              <a:rPr lang="en-US" i="0" dirty="0" err="1" smtClean="0"/>
              <a:t>prefinance</a:t>
            </a:r>
            <a:r>
              <a:rPr lang="en-US" i="0" dirty="0" smtClean="0"/>
              <a:t> honey contracts. Since working with Shared Interest the number of producer groups has increased from 63 to 113. EDUCE General Manger </a:t>
            </a:r>
            <a:r>
              <a:rPr lang="es-ES" i="0" dirty="0" smtClean="0"/>
              <a:t>Miguel Ángel Munguía Gil </a:t>
            </a:r>
            <a:r>
              <a:rPr lang="en-US" i="0" dirty="0" smtClean="0"/>
              <a:t>explained the size of these groups ranges from 10 members to 140 members. He said: “Financing (from Shared Interest) has been key to increasing volume and growing.”</a:t>
            </a:r>
          </a:p>
          <a:p>
            <a:endParaRPr lang="en-US" i="0" dirty="0" smtClean="0"/>
          </a:p>
          <a:p>
            <a:r>
              <a:rPr lang="en-US" i="0" dirty="0" smtClean="0"/>
              <a:t>Speaking about the benefits of the Shared Interest loan, Commercial Manager Leonor </a:t>
            </a:r>
            <a:r>
              <a:rPr lang="en-US" i="0" dirty="0" err="1" smtClean="0"/>
              <a:t>López</a:t>
            </a:r>
            <a:r>
              <a:rPr lang="en-US" i="0" dirty="0" smtClean="0"/>
              <a:t> </a:t>
            </a:r>
            <a:r>
              <a:rPr lang="en-US" i="0" dirty="0" err="1" smtClean="0"/>
              <a:t>Garduza</a:t>
            </a:r>
            <a:r>
              <a:rPr lang="en-US" i="0" dirty="0" smtClean="0"/>
              <a:t> said: “The money allows the beekeepers to continue with their work maintain their families and be productive members of society. Without that money, the producers would be at the mercy of other traders who are less ethical.” </a:t>
            </a:r>
          </a:p>
          <a:p>
            <a:endParaRPr lang="en-US" i="0" dirty="0" smtClean="0"/>
          </a:p>
        </p:txBody>
      </p:sp>
      <p:sp>
        <p:nvSpPr>
          <p:cNvPr id="4" name="Slide Number Placeholder 3"/>
          <p:cNvSpPr>
            <a:spLocks noGrp="1"/>
          </p:cNvSpPr>
          <p:nvPr>
            <p:ph type="sldNum" sz="quarter" idx="10"/>
          </p:nvPr>
        </p:nvSpPr>
        <p:spPr/>
        <p:txBody>
          <a:bodyPr/>
          <a:lstStyle/>
          <a:p>
            <a:fld id="{96D99677-FC9E-4AC6-BC95-44946BCE8513}" type="slidenum">
              <a:rPr lang="en-GB" smtClean="0"/>
              <a:t>1</a:t>
            </a:fld>
            <a:endParaRPr lang="en-GB"/>
          </a:p>
        </p:txBody>
      </p:sp>
    </p:spTree>
    <p:extLst>
      <p:ext uri="{BB962C8B-B14F-4D97-AF65-F5344CB8AC3E}">
        <p14:creationId xmlns:p14="http://schemas.microsoft.com/office/powerpoint/2010/main" val="168174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Image shows </a:t>
            </a:r>
            <a:r>
              <a:rPr lang="en-US" i="0" dirty="0" err="1" smtClean="0"/>
              <a:t>María</a:t>
            </a:r>
            <a:r>
              <a:rPr lang="en-US" i="0" dirty="0" smtClean="0"/>
              <a:t> and Diego </a:t>
            </a:r>
            <a:r>
              <a:rPr lang="en-US" i="0" dirty="0" err="1" smtClean="0"/>
              <a:t>Colli</a:t>
            </a:r>
            <a:r>
              <a:rPr lang="en-US" i="0" dirty="0" smtClean="0"/>
              <a:t> hold the honey they produce with Educe.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err="1" smtClean="0"/>
              <a:t>María</a:t>
            </a:r>
            <a:r>
              <a:rPr lang="en-US" i="0" dirty="0" smtClean="0"/>
              <a:t> </a:t>
            </a:r>
            <a:r>
              <a:rPr lang="en-US" i="0" dirty="0" err="1" smtClean="0"/>
              <a:t>Colli</a:t>
            </a:r>
            <a:r>
              <a:rPr lang="en-US" i="0" dirty="0" smtClean="0"/>
              <a:t> has been an organic beekeeper for four years. She lives in </a:t>
            </a:r>
            <a:r>
              <a:rPr lang="en-US" i="0" dirty="0" err="1" smtClean="0"/>
              <a:t>Izamal</a:t>
            </a:r>
            <a:r>
              <a:rPr lang="en-US" i="0" dirty="0" smtClean="0"/>
              <a:t> in the region of Yucatán, Mexico.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err="1" smtClean="0"/>
              <a:t>María</a:t>
            </a:r>
            <a:r>
              <a:rPr lang="en-US" i="0" dirty="0" smtClean="0"/>
              <a:t> said: “The motivation why I was interested in joining with EDUCE was the price. It's a good price for us. And the other thing is that they give us workshops, they run workshops for us on gender and on the environment… This is very small town village and with a fair bit of machoism, and so these workshops they've opened our eyes perhaps. It's a pleasure for myself and the other women to have them. We used to be embarrassed to voice opinions or to speak up or we were shy but not anymore.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smtClean="0"/>
              <a:t>“EDUCE have shown us how to diversify our products, make other uses of our products and more than anything, it's given an opportunity as women specifically, before you didn't see any, there was no such thing as a woman beekeeper. But now there's myself and my group, we've been the first and there's another group forming as well.” </a:t>
            </a:r>
          </a:p>
        </p:txBody>
      </p:sp>
      <p:sp>
        <p:nvSpPr>
          <p:cNvPr id="4" name="Slide Number Placeholder 3"/>
          <p:cNvSpPr>
            <a:spLocks noGrp="1"/>
          </p:cNvSpPr>
          <p:nvPr>
            <p:ph type="sldNum" sz="quarter" idx="10"/>
          </p:nvPr>
        </p:nvSpPr>
        <p:spPr/>
        <p:txBody>
          <a:bodyPr/>
          <a:lstStyle/>
          <a:p>
            <a:fld id="{96D99677-FC9E-4AC6-BC95-44946BCE8513}" type="slidenum">
              <a:rPr lang="en-GB" smtClean="0"/>
              <a:t>2</a:t>
            </a:fld>
            <a:endParaRPr lang="en-GB"/>
          </a:p>
        </p:txBody>
      </p:sp>
    </p:spTree>
    <p:extLst>
      <p:ext uri="{BB962C8B-B14F-4D97-AF65-F5344CB8AC3E}">
        <p14:creationId xmlns:p14="http://schemas.microsoft.com/office/powerpoint/2010/main" val="83518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38470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924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4053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5E091C-2BE3-4D94-9784-A73788AAD6CB}"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7254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A5E091C-2BE3-4D94-9784-A73788AAD6CB}" type="datetimeFigureOut">
              <a:rPr lang="en-GB" smtClean="0"/>
              <a:t>14/11/2023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7844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5E091C-2BE3-4D94-9784-A73788AAD6CB}"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152491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5E091C-2BE3-4D94-9784-A73788AAD6CB}" type="datetimeFigureOut">
              <a:rPr lang="en-GB" smtClean="0"/>
              <a:t>14/11/2023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1947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5E091C-2BE3-4D94-9784-A73788AAD6CB}" type="datetimeFigureOut">
              <a:rPr lang="en-GB" smtClean="0"/>
              <a:t>14/11/2023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70697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E091C-2BE3-4D94-9784-A73788AAD6CB}" type="datetimeFigureOut">
              <a:rPr lang="en-GB" smtClean="0"/>
              <a:t>14/11/2023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9720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405324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A5E091C-2BE3-4D94-9784-A73788AAD6CB}" type="datetimeFigureOut">
              <a:rPr lang="en-GB" smtClean="0"/>
              <a:t>14/11/2023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03C907-6D28-48C3-A330-7A0001500DD7}" type="slidenum">
              <a:rPr lang="en-GB" smtClean="0"/>
              <a:t>‹#›</a:t>
            </a:fld>
            <a:endParaRPr lang="en-GB"/>
          </a:p>
        </p:txBody>
      </p:sp>
    </p:spTree>
    <p:extLst>
      <p:ext uri="{BB962C8B-B14F-4D97-AF65-F5344CB8AC3E}">
        <p14:creationId xmlns:p14="http://schemas.microsoft.com/office/powerpoint/2010/main" val="2546050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E091C-2BE3-4D94-9784-A73788AAD6CB}" type="datetimeFigureOut">
              <a:rPr lang="en-GB" smtClean="0"/>
              <a:t>14/11/2023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3C907-6D28-48C3-A330-7A0001500DD7}" type="slidenum">
              <a:rPr lang="en-GB" smtClean="0"/>
              <a:t>‹#›</a:t>
            </a:fld>
            <a:endParaRPr lang="en-GB"/>
          </a:p>
        </p:txBody>
      </p:sp>
    </p:spTree>
    <p:extLst>
      <p:ext uri="{BB962C8B-B14F-4D97-AF65-F5344CB8AC3E}">
        <p14:creationId xmlns:p14="http://schemas.microsoft.com/office/powerpoint/2010/main" val="231663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1800493" cy="646331"/>
          </a:xfrm>
          <a:prstGeom prst="rect">
            <a:avLst/>
          </a:prstGeom>
        </p:spPr>
        <p:txBody>
          <a:bodyPr wrap="none">
            <a:spAutoFit/>
          </a:bodyPr>
          <a:lstStyle/>
          <a:p>
            <a:r>
              <a:rPr lang="en-US" sz="3600" b="1" dirty="0" smtClean="0">
                <a:solidFill>
                  <a:srgbClr val="668335"/>
                </a:solidFill>
                <a:latin typeface="Arial" panose="020B0604020202020204" pitchFamily="34" charset="0"/>
                <a:ea typeface="+mj-ea"/>
                <a:cs typeface="Arial" panose="020B0604020202020204" pitchFamily="34" charset="0"/>
              </a:rPr>
              <a:t>EDUCE</a:t>
            </a:r>
            <a:endParaRPr lang="en-GB" sz="3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5920" y="1478280"/>
            <a:ext cx="5852160" cy="3901440"/>
          </a:xfrm>
          <a:prstGeom prst="rect">
            <a:avLst/>
          </a:prstGeom>
        </p:spPr>
      </p:pic>
    </p:spTree>
    <p:extLst>
      <p:ext uri="{BB962C8B-B14F-4D97-AF65-F5344CB8AC3E}">
        <p14:creationId xmlns:p14="http://schemas.microsoft.com/office/powerpoint/2010/main" val="4051939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705872"/>
            <a:ext cx="9144000" cy="1152128"/>
          </a:xfrm>
          <a:prstGeom prst="rect">
            <a:avLst/>
          </a:prstGeom>
          <a:solidFill>
            <a:srgbClr val="66833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107504" y="6097270"/>
            <a:ext cx="2808312" cy="369332"/>
          </a:xfrm>
          <a:prstGeom prst="rect">
            <a:avLst/>
          </a:prstGeom>
          <a:noFill/>
        </p:spPr>
        <p:txBody>
          <a:bodyPr wrap="square" rtlCol="0">
            <a:spAutoFit/>
          </a:bodyPr>
          <a:lstStyle/>
          <a:p>
            <a:pPr algn="r"/>
            <a:r>
              <a:rPr lang="en-GB" dirty="0"/>
              <a:t>www.shared-interest.com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377" y="5770931"/>
            <a:ext cx="748324" cy="1087071"/>
          </a:xfrm>
          <a:prstGeom prst="rect">
            <a:avLst/>
          </a:prstGeom>
        </p:spPr>
      </p:pic>
      <p:sp>
        <p:nvSpPr>
          <p:cNvPr id="9" name="Rectangle 8"/>
          <p:cNvSpPr/>
          <p:nvPr/>
        </p:nvSpPr>
        <p:spPr>
          <a:xfrm>
            <a:off x="323531" y="210710"/>
            <a:ext cx="1800493" cy="646331"/>
          </a:xfrm>
          <a:prstGeom prst="rect">
            <a:avLst/>
          </a:prstGeom>
        </p:spPr>
        <p:txBody>
          <a:bodyPr wrap="none">
            <a:spAutoFit/>
          </a:bodyPr>
          <a:lstStyle/>
          <a:p>
            <a:r>
              <a:rPr lang="en-US" sz="3600" b="1" dirty="0" smtClean="0">
                <a:solidFill>
                  <a:schemeClr val="accent6">
                    <a:lumMod val="75000"/>
                  </a:schemeClr>
                </a:solidFill>
                <a:latin typeface="Arial" panose="020B0604020202020204" pitchFamily="34" charset="0"/>
                <a:cs typeface="Arial" panose="020B0604020202020204" pitchFamily="34" charset="0"/>
              </a:rPr>
              <a:t>EDUCE</a:t>
            </a:r>
            <a:endParaRPr lang="en-GB" sz="3600" b="1" dirty="0">
              <a:solidFill>
                <a:schemeClr val="accent6">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9" y="375706"/>
            <a:ext cx="2821532" cy="71752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5920" y="1478280"/>
            <a:ext cx="5852160" cy="3901440"/>
          </a:xfrm>
          <a:prstGeom prst="rect">
            <a:avLst/>
          </a:prstGeom>
        </p:spPr>
      </p:pic>
    </p:spTree>
    <p:extLst>
      <p:ext uri="{BB962C8B-B14F-4D97-AF65-F5344CB8AC3E}">
        <p14:creationId xmlns:p14="http://schemas.microsoft.com/office/powerpoint/2010/main" val="895296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743966-c59c-4dcd-a1e3-3d8ce2f07d42">
      <Terms xmlns="http://schemas.microsoft.com/office/infopath/2007/PartnerControls"/>
    </lcf76f155ced4ddcb4097134ff3c332f>
    <TaxCatchAll xmlns="3a5d645d-43bc-4163-966b-d64ffabb7bf2" xsi:nil="true"/>
    <SharedWithUsers xmlns="3a5d645d-43bc-4163-966b-d64ffabb7bf2">
      <UserInfo>
        <DisplayName>Laura Gabriele</DisplayName>
        <AccountId>43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837A437ED6B44C94C8486AF5639D18" ma:contentTypeVersion="16" ma:contentTypeDescription="Create a new document." ma:contentTypeScope="" ma:versionID="5bb8b7a6cf1fc322fa1e313d04f0d01f">
  <xsd:schema xmlns:xsd="http://www.w3.org/2001/XMLSchema" xmlns:xs="http://www.w3.org/2001/XMLSchema" xmlns:p="http://schemas.microsoft.com/office/2006/metadata/properties" xmlns:ns2="99743966-c59c-4dcd-a1e3-3d8ce2f07d42" xmlns:ns3="3a5d645d-43bc-4163-966b-d64ffabb7bf2" targetNamespace="http://schemas.microsoft.com/office/2006/metadata/properties" ma:root="true" ma:fieldsID="7834d21f33b178b731438f8a02c07b34" ns2:_="" ns3:_="">
    <xsd:import namespace="99743966-c59c-4dcd-a1e3-3d8ce2f07d42"/>
    <xsd:import namespace="3a5d645d-43bc-4163-966b-d64ffabb7b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43966-c59c-4dcd-a1e3-3d8ce2f07d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f99d41-eaff-43aa-81f2-da4d1634b7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5d645d-43bc-4163-966b-d64ffabb7bf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8e8c33d-6260-4c09-a0ec-4fbf521de64c}" ma:internalName="TaxCatchAll" ma:showField="CatchAllData" ma:web="3a5d645d-43bc-4163-966b-d64ffabb7b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86C38-266C-48EB-BFD5-B0703809BACC}">
  <ds:schemaRefs>
    <ds:schemaRef ds:uri="99743966-c59c-4dcd-a1e3-3d8ce2f07d42"/>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3a5d645d-43bc-4163-966b-d64ffabb7bf2"/>
    <ds:schemaRef ds:uri="http://www.w3.org/XML/1998/namespace"/>
    <ds:schemaRef ds:uri="http://purl.org/dc/dcmitype/"/>
  </ds:schemaRefs>
</ds:datastoreItem>
</file>

<file path=customXml/itemProps2.xml><?xml version="1.0" encoding="utf-8"?>
<ds:datastoreItem xmlns:ds="http://schemas.openxmlformats.org/officeDocument/2006/customXml" ds:itemID="{02F6A60D-A5BB-4CC8-B3AC-2A5BC0589A29}">
  <ds:schemaRefs>
    <ds:schemaRef ds:uri="http://schemas.microsoft.com/sharepoint/v3/contenttype/forms"/>
  </ds:schemaRefs>
</ds:datastoreItem>
</file>

<file path=customXml/itemProps3.xml><?xml version="1.0" encoding="utf-8"?>
<ds:datastoreItem xmlns:ds="http://schemas.openxmlformats.org/officeDocument/2006/customXml" ds:itemID="{DF9B513A-99F7-45E7-BCC1-AA583FB41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743966-c59c-4dcd-a1e3-3d8ce2f07d42"/>
    <ds:schemaRef ds:uri="3a5d645d-43bc-4163-966b-d64ffabb7b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287</TotalTime>
  <Words>607</Words>
  <Application>Microsoft Office PowerPoint</Application>
  <PresentationFormat>On-screen Show (4:3)</PresentationFormat>
  <Paragraphs>24</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Seddon</dc:creator>
  <cp:lastModifiedBy>Sally Seddon</cp:lastModifiedBy>
  <cp:revision>23</cp:revision>
  <dcterms:created xsi:type="dcterms:W3CDTF">2022-01-10T11:58:04Z</dcterms:created>
  <dcterms:modified xsi:type="dcterms:W3CDTF">2023-11-14T10:29:28Z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0x010100FA837A437ED6B44C94C8486AF5639D18</vt:lpwstr>
  </property>
  <property fmtid="{D5CDD505-2E9C-101B-9397-08002B2CF9AE}" pid="3" name="MediaServiceImageTags">
    <vt:lpwstr/>
  </property>
</Properties>
</file>